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7" r:id="rId3"/>
    <p:sldId id="268" r:id="rId4"/>
    <p:sldId id="269" r:id="rId5"/>
    <p:sldId id="256" r:id="rId6"/>
    <p:sldId id="270" r:id="rId7"/>
    <p:sldId id="273" r:id="rId8"/>
    <p:sldId id="271" r:id="rId9"/>
    <p:sldId id="274" r:id="rId10"/>
  </p:sldIdLst>
  <p:sldSz cx="9144000" cy="5143500" type="screen16x9"/>
  <p:notesSz cx="6858000" cy="9144000"/>
  <p:embeddedFontLst>
    <p:embeddedFont>
      <p:font typeface="Footlight MT Light" panose="0204060206030A020304" pitchFamily="18" charset="0"/>
      <p:regular r:id="rId12"/>
    </p:embeddedFon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Inter-Regular" panose="020B0604020202020204" charset="0"/>
      <p:regular r:id="rId17"/>
      <p:bold r:id="rId18"/>
    </p:embeddedFont>
    <p:embeddedFont>
      <p:font typeface="Palatino Linotype" panose="02040502050505030304" pitchFamily="18" charset="0"/>
      <p:regular r:id="rId19"/>
      <p:bold r:id="rId20"/>
      <p:italic r:id="rId21"/>
      <p:boldItalic r:id="rId22"/>
    </p:embeddedFont>
    <p:embeddedFont>
      <p:font typeface="Playfair Display" panose="020B0604020202020204" charset="0"/>
      <p:regular r:id="rId23"/>
      <p:bold r:id="rId24"/>
      <p:italic r:id="rId25"/>
      <p:boldItalic r:id="rId26"/>
    </p:embeddedFont>
    <p:embeddedFont>
      <p:font typeface="Playfair Display Regular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14"/>
    <a:srgbClr val="FF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06968" y="409536"/>
            <a:ext cx="5421170" cy="17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 sz="2800" dirty="0">
                <a:latin typeface="Gill Sans MT" panose="020B0502020104020203" pitchFamily="34" charset="0"/>
              </a:rPr>
              <a:t>Solução de IoT para aquisição e gravação de registros(eventos), para posterior consulta via aplicação Web</a:t>
            </a:r>
            <a:br>
              <a:rPr lang="pt-PT" altLang="en-GB" dirty="0"/>
            </a:br>
            <a:endParaRPr lang="pt-PT" altLang="en-GB"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06967" y="2375270"/>
            <a:ext cx="3508287" cy="29219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Matheus Daniel - RA: 01202039</a:t>
            </a:r>
          </a:p>
          <a:p>
            <a:pPr marL="101600" lvl="0" indent="0" algn="just"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Matheus Silva - RA:01202103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Natan Xavier - RA:01202056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Jorge Uliam - RA:01202079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Luiz Gustavo - RA:01202086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Luis Fernando - RA:01202093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Vinicius Oliveira - RA:01202098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Thalles Buso - RA:01202043</a:t>
            </a:r>
          </a:p>
        </p:txBody>
      </p:sp>
      <p:sp>
        <p:nvSpPr>
          <p:cNvPr id="5" name="Google Shape;142;p23">
            <a:extLst>
              <a:ext uri="{FF2B5EF4-FFF2-40B4-BE49-F238E27FC236}">
                <a16:creationId xmlns:a16="http://schemas.microsoft.com/office/drawing/2014/main" id="{A5EDA523-A812-453E-BE1A-E01E18895087}"/>
              </a:ext>
            </a:extLst>
          </p:cNvPr>
          <p:cNvSpPr txBox="1">
            <a:spLocks/>
          </p:cNvSpPr>
          <p:nvPr/>
        </p:nvSpPr>
        <p:spPr>
          <a:xfrm>
            <a:off x="477139" y="1949002"/>
            <a:ext cx="1635439" cy="4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just"/>
            <a:r>
              <a:rPr lang="pt-PT" altLang="en-GB" sz="24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GRUPO 01</a:t>
            </a:r>
            <a:endParaRPr lang="pt-PT" altLang="en-GB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25269" y="510016"/>
            <a:ext cx="1854869" cy="8166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 sz="4400" dirty="0">
                <a:latin typeface="Gill Sans MT" panose="020B0502020104020203" pitchFamily="34" charset="0"/>
              </a:rPr>
              <a:t>Solução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22535" y="1371062"/>
            <a:ext cx="4901106" cy="26001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just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 dirty="0">
                <a:solidFill>
                  <a:schemeClr val="tx1"/>
                </a:solidFill>
              </a:rPr>
              <a:t>Sensor de Luminosidade para empresas com a intenção de reduzir os gastos com energia elétrica; </a:t>
            </a: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457200" lvl="0" indent="-355600" algn="just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 dirty="0">
                <a:solidFill>
                  <a:schemeClr val="tx1"/>
                </a:solidFill>
              </a:rPr>
              <a:t>A ideia é colocar um sensor de luminosidade nas janelas e controlar a intensidade das lâmpadas de acordo com a luz do sol que incide no ambiente;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72" y="467969"/>
            <a:ext cx="2631047" cy="1022650"/>
          </a:xfrm>
        </p:spPr>
        <p:txBody>
          <a:bodyPr/>
          <a:lstStyle/>
          <a:p>
            <a:r>
              <a:rPr lang="pt-PT" altLang="en-US" sz="4400" dirty="0">
                <a:latin typeface="Gill Sans MT" panose="020B0502020104020203" pitchFamily="34" charset="0"/>
              </a:rPr>
              <a:t>Sensor ultilizado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173" y="1828181"/>
            <a:ext cx="4166235" cy="1203325"/>
          </a:xfrm>
        </p:spPr>
        <p:txBody>
          <a:bodyPr/>
          <a:lstStyle/>
          <a:p>
            <a:r>
              <a:rPr lang="pt-PT" altLang="en-US" sz="2000" dirty="0">
                <a:solidFill>
                  <a:schemeClr val="tx1"/>
                </a:solidFill>
              </a:rPr>
              <a:t>LDR (Luminosidade)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6" name="Picture 5" descr="ldr-light-sensor-5mm-samm-teknoloji-light-sensors-png-932_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23" y="1953686"/>
            <a:ext cx="3524577" cy="352457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5300" y="748950"/>
            <a:ext cx="2781279" cy="487500"/>
          </a:xfrm>
        </p:spPr>
        <p:txBody>
          <a:bodyPr/>
          <a:lstStyle/>
          <a:p>
            <a:r>
              <a:rPr lang="pt-PT" altLang="en-US" sz="4400" dirty="0">
                <a:latin typeface="Gill Sans MT" panose="020B0502020104020203" pitchFamily="34" charset="0"/>
              </a:rPr>
              <a:t>Tecnologia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4073" y="1527368"/>
            <a:ext cx="4549500" cy="3033900"/>
          </a:xfrm>
        </p:spPr>
        <p:txBody>
          <a:bodyPr/>
          <a:lstStyle/>
          <a:p>
            <a:pPr algn="just"/>
            <a:r>
              <a:rPr lang="pt-PT" altLang="en-US" dirty="0">
                <a:solidFill>
                  <a:schemeClr val="tx1"/>
                </a:solidFill>
              </a:rPr>
              <a:t>“Daylight Harvesting”: técnica que visa a maior eficiência no uso da energia elétrica, ultilizando da luz natural para otimizar a iluminação do ambiente 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80" y="924909"/>
            <a:ext cx="6822040" cy="375613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0859CB22-5045-4E34-9E2E-38356A8C714F}"/>
              </a:ext>
            </a:extLst>
          </p:cNvPr>
          <p:cNvSpPr txBox="1">
            <a:spLocks/>
          </p:cNvSpPr>
          <p:nvPr/>
        </p:nvSpPr>
        <p:spPr>
          <a:xfrm>
            <a:off x="277231" y="195800"/>
            <a:ext cx="3117611" cy="5333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alt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Imagem de Exemplo</a:t>
            </a: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0943" y="989944"/>
            <a:ext cx="5188520" cy="3696729"/>
          </a:xfrm>
        </p:spPr>
        <p:txBody>
          <a:bodyPr/>
          <a:lstStyle/>
          <a:p>
            <a:endParaRPr lang="pt-PT" altLang="en-US" sz="1400" dirty="0"/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VIDA ÚTIL</a:t>
            </a:r>
            <a:r>
              <a:rPr lang="pt-PT" altLang="en-US" sz="1400" dirty="0"/>
              <a:t>: economia direta no consumo de energia, mas, além disso, ela aumenta a vida útil dos produtos;</a:t>
            </a:r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SUSTENTABILIDADE</a:t>
            </a:r>
            <a:r>
              <a:rPr lang="pt-PT" altLang="en-US" sz="1400" dirty="0"/>
              <a:t>: empresas preocupadas com o consumo consciente e o meio ambiente obtém vantagem competitiva e agregam valor à sua imagem;</a:t>
            </a:r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SEGURANÇA</a:t>
            </a:r>
            <a:r>
              <a:rPr lang="pt-PT" altLang="en-US" sz="1400" dirty="0"/>
              <a:t>: ambientes com iluminação adequada oferecem maior segurança e contribuem na diminuição de acidentes;</a:t>
            </a:r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PRODUTIVIDADE</a:t>
            </a:r>
            <a:r>
              <a:rPr lang="pt-PT" altLang="en-US" sz="1400" dirty="0"/>
              <a:t>: um ambiente com excelente iluminação, favorece a concentração dos colaboradores, aumentando a produtividade nas empresas.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4624" y="456827"/>
            <a:ext cx="4634231" cy="941988"/>
          </a:xfrm>
        </p:spPr>
        <p:txBody>
          <a:bodyPr/>
          <a:lstStyle/>
          <a:p>
            <a:r>
              <a:rPr lang="pt-PT" altLang="en-US" sz="4800" dirty="0">
                <a:solidFill>
                  <a:schemeClr val="bg1"/>
                </a:solidFill>
                <a:latin typeface="Gill Sans MT" panose="020B0502020104020203" pitchFamily="34" charset="0"/>
              </a:rPr>
              <a:t>Benefícios</a:t>
            </a:r>
            <a:endParaRPr lang="pt-PT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132965"/>
            <a:ext cx="6844030" cy="135699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2965" y="442309"/>
            <a:ext cx="4465366" cy="1018628"/>
          </a:xfrm>
        </p:spPr>
        <p:txBody>
          <a:bodyPr/>
          <a:lstStyle/>
          <a:p>
            <a:r>
              <a:rPr lang="pt-PT" alt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Consumo de energia Luminosidade x Tempo: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ee LightView™ features- Daylight Harvestin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683" y="917356"/>
            <a:ext cx="6458979" cy="3854341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25A0FE66-17EF-4C02-B7D4-ADCD80C4366A}"/>
              </a:ext>
            </a:extLst>
          </p:cNvPr>
          <p:cNvSpPr txBox="1">
            <a:spLocks/>
          </p:cNvSpPr>
          <p:nvPr/>
        </p:nvSpPr>
        <p:spPr>
          <a:xfrm>
            <a:off x="413636" y="258290"/>
            <a:ext cx="4368571" cy="4564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alt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VIDEO DEMONSTRATIVO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video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215A289-3077-48CA-B519-5E482CAD9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1FECECC-0CDB-4DDE-9EE2-1A8CFB6DBE69}"/>
              </a:ext>
            </a:extLst>
          </p:cNvPr>
          <p:cNvSpPr/>
          <p:nvPr/>
        </p:nvSpPr>
        <p:spPr>
          <a:xfrm>
            <a:off x="1517437" y="1547836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OBRIGADO</a:t>
            </a:r>
            <a:endParaRPr lang="pt-PT" altLang="en-US" sz="6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5422BA8-06BA-4FF5-A867-85A9D0100E10}"/>
              </a:ext>
            </a:extLst>
          </p:cNvPr>
          <p:cNvSpPr/>
          <p:nvPr/>
        </p:nvSpPr>
        <p:spPr>
          <a:xfrm>
            <a:off x="2785412" y="2371695"/>
            <a:ext cx="1265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1° - ADSB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AE610C-8675-4BF6-B358-FB22AA687D46}"/>
              </a:ext>
            </a:extLst>
          </p:cNvPr>
          <p:cNvSpPr/>
          <p:nvPr/>
        </p:nvSpPr>
        <p:spPr>
          <a:xfrm>
            <a:off x="190916" y="4273541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Projeto de Pesquisa &amp; Inovação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2E6195-9AEA-469F-BE18-604180C4CE68}"/>
              </a:ext>
            </a:extLst>
          </p:cNvPr>
          <p:cNvSpPr/>
          <p:nvPr/>
        </p:nvSpPr>
        <p:spPr>
          <a:xfrm>
            <a:off x="190916" y="4574180"/>
            <a:ext cx="3174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Professor Fernando Brandão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73200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264</Words>
  <Application>Microsoft Office PowerPoint</Application>
  <PresentationFormat>Apresentação na tela (16:9)</PresentationFormat>
  <Paragraphs>36</Paragraphs>
  <Slides>9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Playfair Display Regular</vt:lpstr>
      <vt:lpstr>Gill Sans MT</vt:lpstr>
      <vt:lpstr>Footlight MT Light</vt:lpstr>
      <vt:lpstr>Playfair Display</vt:lpstr>
      <vt:lpstr>Arial</vt:lpstr>
      <vt:lpstr>Inter-Regular</vt:lpstr>
      <vt:lpstr>Palatino Linotype</vt:lpstr>
      <vt:lpstr>Feeble template</vt:lpstr>
      <vt:lpstr>Solução de IoT para aquisição e gravação de registros(eventos), para posterior consulta via aplicação Web </vt:lpstr>
      <vt:lpstr>Solução</vt:lpstr>
      <vt:lpstr>Sensor ultilizado</vt:lpstr>
      <vt:lpstr>Tecnologia</vt:lpstr>
      <vt:lpstr>Apresentação do PowerPoint</vt:lpstr>
      <vt:lpstr>Benefícios</vt:lpstr>
      <vt:lpstr>Consumo de energia Luminosidade x Tempo: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Solução 1: </dc:title>
  <dc:creator/>
  <cp:lastModifiedBy>Vinícius Oliveira</cp:lastModifiedBy>
  <cp:revision>11</cp:revision>
  <dcterms:created xsi:type="dcterms:W3CDTF">2020-09-09T14:55:23Z</dcterms:created>
  <dcterms:modified xsi:type="dcterms:W3CDTF">2020-09-09T15:49:34Z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